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3C4EC8-8403-425B-B5FF-2358A8B5AAFB}"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E4501-F96D-476B-B498-1A42DE61B1C3}" type="slidenum">
              <a:rPr lang="en-US" smtClean="0"/>
              <a:t>‹#›</a:t>
            </a:fld>
            <a:endParaRPr lang="en-US"/>
          </a:p>
        </p:txBody>
      </p:sp>
    </p:spTree>
    <p:extLst>
      <p:ext uri="{BB962C8B-B14F-4D97-AF65-F5344CB8AC3E}">
        <p14:creationId xmlns:p14="http://schemas.microsoft.com/office/powerpoint/2010/main" val="431199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C4EC8-8403-425B-B5FF-2358A8B5AAFB}"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E4501-F96D-476B-B498-1A42DE61B1C3}" type="slidenum">
              <a:rPr lang="en-US" smtClean="0"/>
              <a:t>‹#›</a:t>
            </a:fld>
            <a:endParaRPr lang="en-US"/>
          </a:p>
        </p:txBody>
      </p:sp>
    </p:spTree>
    <p:extLst>
      <p:ext uri="{BB962C8B-B14F-4D97-AF65-F5344CB8AC3E}">
        <p14:creationId xmlns:p14="http://schemas.microsoft.com/office/powerpoint/2010/main" val="1657801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C4EC8-8403-425B-B5FF-2358A8B5AAFB}"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E4501-F96D-476B-B498-1A42DE61B1C3}" type="slidenum">
              <a:rPr lang="en-US" smtClean="0"/>
              <a:t>‹#›</a:t>
            </a:fld>
            <a:endParaRPr lang="en-US"/>
          </a:p>
        </p:txBody>
      </p:sp>
    </p:spTree>
    <p:extLst>
      <p:ext uri="{BB962C8B-B14F-4D97-AF65-F5344CB8AC3E}">
        <p14:creationId xmlns:p14="http://schemas.microsoft.com/office/powerpoint/2010/main" val="809827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3C4EC8-8403-425B-B5FF-2358A8B5AAFB}"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E4501-F96D-476B-B498-1A42DE61B1C3}" type="slidenum">
              <a:rPr lang="en-US" smtClean="0"/>
              <a:t>‹#›</a:t>
            </a:fld>
            <a:endParaRPr lang="en-US"/>
          </a:p>
        </p:txBody>
      </p:sp>
    </p:spTree>
    <p:extLst>
      <p:ext uri="{BB962C8B-B14F-4D97-AF65-F5344CB8AC3E}">
        <p14:creationId xmlns:p14="http://schemas.microsoft.com/office/powerpoint/2010/main" val="2432622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3C4EC8-8403-425B-B5FF-2358A8B5AAFB}"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E4501-F96D-476B-B498-1A42DE61B1C3}" type="slidenum">
              <a:rPr lang="en-US" smtClean="0"/>
              <a:t>‹#›</a:t>
            </a:fld>
            <a:endParaRPr lang="en-US"/>
          </a:p>
        </p:txBody>
      </p:sp>
    </p:spTree>
    <p:extLst>
      <p:ext uri="{BB962C8B-B14F-4D97-AF65-F5344CB8AC3E}">
        <p14:creationId xmlns:p14="http://schemas.microsoft.com/office/powerpoint/2010/main" val="1510499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3C4EC8-8403-425B-B5FF-2358A8B5AAFB}"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E4501-F96D-476B-B498-1A42DE61B1C3}" type="slidenum">
              <a:rPr lang="en-US" smtClean="0"/>
              <a:t>‹#›</a:t>
            </a:fld>
            <a:endParaRPr lang="en-US"/>
          </a:p>
        </p:txBody>
      </p:sp>
    </p:spTree>
    <p:extLst>
      <p:ext uri="{BB962C8B-B14F-4D97-AF65-F5344CB8AC3E}">
        <p14:creationId xmlns:p14="http://schemas.microsoft.com/office/powerpoint/2010/main" val="86877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3C4EC8-8403-425B-B5FF-2358A8B5AAFB}" type="datetimeFigureOut">
              <a:rPr lang="en-US" smtClean="0"/>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E4501-F96D-476B-B498-1A42DE61B1C3}" type="slidenum">
              <a:rPr lang="en-US" smtClean="0"/>
              <a:t>‹#›</a:t>
            </a:fld>
            <a:endParaRPr lang="en-US"/>
          </a:p>
        </p:txBody>
      </p:sp>
    </p:spTree>
    <p:extLst>
      <p:ext uri="{BB962C8B-B14F-4D97-AF65-F5344CB8AC3E}">
        <p14:creationId xmlns:p14="http://schemas.microsoft.com/office/powerpoint/2010/main" val="221308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3C4EC8-8403-425B-B5FF-2358A8B5AAFB}" type="datetimeFigureOut">
              <a:rPr lang="en-US" smtClean="0"/>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E4501-F96D-476B-B498-1A42DE61B1C3}" type="slidenum">
              <a:rPr lang="en-US" smtClean="0"/>
              <a:t>‹#›</a:t>
            </a:fld>
            <a:endParaRPr lang="en-US"/>
          </a:p>
        </p:txBody>
      </p:sp>
    </p:spTree>
    <p:extLst>
      <p:ext uri="{BB962C8B-B14F-4D97-AF65-F5344CB8AC3E}">
        <p14:creationId xmlns:p14="http://schemas.microsoft.com/office/powerpoint/2010/main" val="3697539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C4EC8-8403-425B-B5FF-2358A8B5AAFB}" type="datetimeFigureOut">
              <a:rPr lang="en-US" smtClean="0"/>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E4501-F96D-476B-B498-1A42DE61B1C3}" type="slidenum">
              <a:rPr lang="en-US" smtClean="0"/>
              <a:t>‹#›</a:t>
            </a:fld>
            <a:endParaRPr lang="en-US"/>
          </a:p>
        </p:txBody>
      </p:sp>
    </p:spTree>
    <p:extLst>
      <p:ext uri="{BB962C8B-B14F-4D97-AF65-F5344CB8AC3E}">
        <p14:creationId xmlns:p14="http://schemas.microsoft.com/office/powerpoint/2010/main" val="238515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C4EC8-8403-425B-B5FF-2358A8B5AAFB}"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E4501-F96D-476B-B498-1A42DE61B1C3}" type="slidenum">
              <a:rPr lang="en-US" smtClean="0"/>
              <a:t>‹#›</a:t>
            </a:fld>
            <a:endParaRPr lang="en-US"/>
          </a:p>
        </p:txBody>
      </p:sp>
    </p:spTree>
    <p:extLst>
      <p:ext uri="{BB962C8B-B14F-4D97-AF65-F5344CB8AC3E}">
        <p14:creationId xmlns:p14="http://schemas.microsoft.com/office/powerpoint/2010/main" val="3459629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C4EC8-8403-425B-B5FF-2358A8B5AAFB}"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E4501-F96D-476B-B498-1A42DE61B1C3}" type="slidenum">
              <a:rPr lang="en-US" smtClean="0"/>
              <a:t>‹#›</a:t>
            </a:fld>
            <a:endParaRPr lang="en-US"/>
          </a:p>
        </p:txBody>
      </p:sp>
    </p:spTree>
    <p:extLst>
      <p:ext uri="{BB962C8B-B14F-4D97-AF65-F5344CB8AC3E}">
        <p14:creationId xmlns:p14="http://schemas.microsoft.com/office/powerpoint/2010/main" val="1294061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C4EC8-8403-425B-B5FF-2358A8B5AAFB}" type="datetimeFigureOut">
              <a:rPr lang="en-US" smtClean="0"/>
              <a:t>4/26/2020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E4501-F96D-476B-B498-1A42DE61B1C3}" type="slidenum">
              <a:rPr lang="en-US" smtClean="0"/>
              <a:t>‹#›</a:t>
            </a:fld>
            <a:endParaRPr lang="en-US"/>
          </a:p>
        </p:txBody>
      </p:sp>
    </p:spTree>
    <p:extLst>
      <p:ext uri="{BB962C8B-B14F-4D97-AF65-F5344CB8AC3E}">
        <p14:creationId xmlns:p14="http://schemas.microsoft.com/office/powerpoint/2010/main" val="170552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Romans 10:17-11:10</a:t>
            </a:r>
            <a:endParaRPr lang="en-US" dirty="0"/>
          </a:p>
        </p:txBody>
      </p:sp>
      <p:sp>
        <p:nvSpPr>
          <p:cNvPr id="3" name="Subtitle 2"/>
          <p:cNvSpPr>
            <a:spLocks noGrp="1"/>
          </p:cNvSpPr>
          <p:nvPr>
            <p:ph type="subTitle" idx="1"/>
          </p:nvPr>
        </p:nvSpPr>
        <p:spPr/>
        <p:txBody>
          <a:bodyPr/>
          <a:lstStyle/>
          <a:p>
            <a:r>
              <a:rPr lang="en-US" dirty="0" smtClean="0"/>
              <a:t>Paul continues to deal with the faith of the Jews</a:t>
            </a:r>
            <a:endParaRPr lang="en-US" dirty="0"/>
          </a:p>
        </p:txBody>
      </p:sp>
    </p:spTree>
    <p:extLst>
      <p:ext uri="{BB962C8B-B14F-4D97-AF65-F5344CB8AC3E}">
        <p14:creationId xmlns:p14="http://schemas.microsoft.com/office/powerpoint/2010/main" val="3926664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11:1-6</a:t>
            </a:r>
            <a:endParaRPr lang="en-US" dirty="0"/>
          </a:p>
        </p:txBody>
      </p:sp>
      <p:sp>
        <p:nvSpPr>
          <p:cNvPr id="3" name="Content Placeholder 2"/>
          <p:cNvSpPr>
            <a:spLocks noGrp="1"/>
          </p:cNvSpPr>
          <p:nvPr>
            <p:ph idx="1"/>
          </p:nvPr>
        </p:nvSpPr>
        <p:spPr/>
        <p:txBody>
          <a:bodyPr/>
          <a:lstStyle/>
          <a:p>
            <a:r>
              <a:rPr lang="en-US" b="1" dirty="0" smtClean="0"/>
              <a:t>But God is not done with His people</a:t>
            </a:r>
          </a:p>
          <a:p>
            <a:pPr lvl="1"/>
            <a:r>
              <a:rPr lang="en-US" b="1" dirty="0" smtClean="0"/>
              <a:t>He uses various examples to prove his point</a:t>
            </a:r>
          </a:p>
          <a:p>
            <a:pPr lvl="2"/>
            <a:r>
              <a:rPr lang="en-US" b="1" dirty="0" smtClean="0"/>
              <a:t>Himself</a:t>
            </a:r>
          </a:p>
          <a:p>
            <a:pPr lvl="2"/>
            <a:r>
              <a:rPr lang="en-US" b="1" dirty="0" smtClean="0"/>
              <a:t>Elijah- through Elijah’s reference Paul brings out something that he has only intimated about earlier which now becomes a central point of his explanation of the Jews’ disbelief and God’s work with them.  And that is the idea of a remnant……don’t miss verse 6</a:t>
            </a:r>
            <a:endParaRPr lang="en-US" b="1" dirty="0"/>
          </a:p>
          <a:p>
            <a:pPr lvl="2"/>
            <a:endParaRPr lang="en-US" b="1" dirty="0" smtClean="0"/>
          </a:p>
        </p:txBody>
      </p:sp>
    </p:spTree>
    <p:extLst>
      <p:ext uri="{BB962C8B-B14F-4D97-AF65-F5344CB8AC3E}">
        <p14:creationId xmlns:p14="http://schemas.microsoft.com/office/powerpoint/2010/main" val="1198830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9</a:t>
            </a:r>
            <a:endParaRPr lang="en-US" dirty="0"/>
          </a:p>
        </p:txBody>
      </p:sp>
      <p:sp>
        <p:nvSpPr>
          <p:cNvPr id="3" name="Content Placeholder 2"/>
          <p:cNvSpPr>
            <a:spLocks noGrp="1"/>
          </p:cNvSpPr>
          <p:nvPr>
            <p:ph idx="1"/>
          </p:nvPr>
        </p:nvSpPr>
        <p:spPr/>
        <p:txBody>
          <a:bodyPr>
            <a:normAutofit/>
          </a:bodyPr>
          <a:lstStyle/>
          <a:p>
            <a:r>
              <a:rPr lang="en-US" sz="4800" dirty="0" smtClean="0"/>
              <a:t>In spite of the Jews rejection of God’s ways and more specifically of Jesus Christ, God still shows Himself to be true and consistent with who He is</a:t>
            </a:r>
            <a:endParaRPr lang="en-US" sz="4800" dirty="0"/>
          </a:p>
        </p:txBody>
      </p:sp>
    </p:spTree>
    <p:extLst>
      <p:ext uri="{BB962C8B-B14F-4D97-AF65-F5344CB8AC3E}">
        <p14:creationId xmlns:p14="http://schemas.microsoft.com/office/powerpoint/2010/main" val="2699547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10</a:t>
            </a:r>
            <a:endParaRPr lang="en-US" dirty="0"/>
          </a:p>
        </p:txBody>
      </p:sp>
      <p:sp>
        <p:nvSpPr>
          <p:cNvPr id="3" name="Content Placeholder 2"/>
          <p:cNvSpPr>
            <a:spLocks noGrp="1"/>
          </p:cNvSpPr>
          <p:nvPr>
            <p:ph idx="1"/>
          </p:nvPr>
        </p:nvSpPr>
        <p:spPr/>
        <p:txBody>
          <a:bodyPr/>
          <a:lstStyle/>
          <a:p>
            <a:r>
              <a:rPr lang="en-US" b="1" dirty="0" smtClean="0"/>
              <a:t>In verses 1-12 Paul talks about the </a:t>
            </a:r>
            <a:r>
              <a:rPr lang="en-US" b="1" u="sng" dirty="0" smtClean="0"/>
              <a:t>Reasons for their Rejection</a:t>
            </a:r>
          </a:p>
          <a:p>
            <a:pPr marL="971550" lvl="1" indent="-514350">
              <a:buFont typeface="+mj-lt"/>
              <a:buAutoNum type="arabicPeriod"/>
            </a:pPr>
            <a:r>
              <a:rPr lang="en-US" b="1" dirty="0" smtClean="0"/>
              <a:t>They did not feel a need for salvation</a:t>
            </a:r>
          </a:p>
          <a:p>
            <a:pPr marL="971550" lvl="1" indent="-514350">
              <a:buFont typeface="+mj-lt"/>
              <a:buAutoNum type="arabicPeriod"/>
            </a:pPr>
            <a:r>
              <a:rPr lang="en-US" b="1" dirty="0" smtClean="0"/>
              <a:t>They were zealous for God but on their terms and not God’s</a:t>
            </a:r>
          </a:p>
          <a:p>
            <a:pPr marL="971550" lvl="1" indent="-514350">
              <a:buFont typeface="+mj-lt"/>
              <a:buAutoNum type="arabicPeriod"/>
            </a:pPr>
            <a:r>
              <a:rPr lang="en-US" b="1" dirty="0" smtClean="0"/>
              <a:t>They pursued a righteousness based in works and not based in faith</a:t>
            </a:r>
          </a:p>
          <a:p>
            <a:pPr marL="971550" lvl="1" indent="-514350">
              <a:buFont typeface="+mj-lt"/>
              <a:buAutoNum type="arabicPeriod"/>
            </a:pPr>
            <a:r>
              <a:rPr lang="en-US" b="1" dirty="0" smtClean="0"/>
              <a:t>They misunderstood their own Scriptures that taught that very thing</a:t>
            </a:r>
            <a:endParaRPr lang="en-US" b="1" dirty="0"/>
          </a:p>
        </p:txBody>
      </p:sp>
    </p:spTree>
    <p:extLst>
      <p:ext uri="{BB962C8B-B14F-4D97-AF65-F5344CB8AC3E}">
        <p14:creationId xmlns:p14="http://schemas.microsoft.com/office/powerpoint/2010/main" val="4076622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10</a:t>
            </a:r>
            <a:endParaRPr lang="en-US" dirty="0"/>
          </a:p>
        </p:txBody>
      </p:sp>
      <p:sp>
        <p:nvSpPr>
          <p:cNvPr id="3" name="Content Placeholder 2"/>
          <p:cNvSpPr>
            <a:spLocks noGrp="1"/>
          </p:cNvSpPr>
          <p:nvPr>
            <p:ph idx="1"/>
          </p:nvPr>
        </p:nvSpPr>
        <p:spPr/>
        <p:txBody>
          <a:bodyPr/>
          <a:lstStyle/>
          <a:p>
            <a:r>
              <a:rPr lang="en-US" b="1" dirty="0" smtClean="0"/>
              <a:t>In verses 14-17, Paul talks about the </a:t>
            </a:r>
            <a:r>
              <a:rPr lang="en-US" b="1" u="sng" dirty="0" smtClean="0"/>
              <a:t>Remedy for their rejection</a:t>
            </a:r>
          </a:p>
          <a:p>
            <a:r>
              <a:rPr lang="en-US" b="1" dirty="0" smtClean="0"/>
              <a:t>Primarily it was to “call on the name of the Lord”, but that required them to</a:t>
            </a:r>
          </a:p>
          <a:p>
            <a:pPr lvl="1">
              <a:buFont typeface="Wingdings" panose="05000000000000000000" pitchFamily="2" charset="2"/>
              <a:buChar char="Ø"/>
            </a:pPr>
            <a:r>
              <a:rPr lang="en-US" b="1" dirty="0" smtClean="0"/>
              <a:t>Believe</a:t>
            </a:r>
          </a:p>
          <a:p>
            <a:pPr lvl="1">
              <a:buFont typeface="Wingdings" panose="05000000000000000000" pitchFamily="2" charset="2"/>
              <a:buChar char="Ø"/>
            </a:pPr>
            <a:r>
              <a:rPr lang="en-US" b="1" dirty="0" smtClean="0"/>
              <a:t>Hear</a:t>
            </a:r>
          </a:p>
          <a:p>
            <a:pPr lvl="1">
              <a:buFont typeface="Wingdings" panose="05000000000000000000" pitchFamily="2" charset="2"/>
              <a:buChar char="Ø"/>
            </a:pPr>
            <a:r>
              <a:rPr lang="en-US" b="1" dirty="0" smtClean="0"/>
              <a:t>Be taught </a:t>
            </a:r>
          </a:p>
          <a:p>
            <a:pPr lvl="1">
              <a:buFont typeface="Wingdings" panose="05000000000000000000" pitchFamily="2" charset="2"/>
              <a:buChar char="Ø"/>
            </a:pPr>
            <a:r>
              <a:rPr lang="en-US" b="1" dirty="0" smtClean="0"/>
              <a:t>And have someone be sent</a:t>
            </a:r>
            <a:endParaRPr lang="en-US" b="1" dirty="0"/>
          </a:p>
        </p:txBody>
      </p:sp>
    </p:spTree>
    <p:extLst>
      <p:ext uri="{BB962C8B-B14F-4D97-AF65-F5344CB8AC3E}">
        <p14:creationId xmlns:p14="http://schemas.microsoft.com/office/powerpoint/2010/main" val="1409519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10:17</a:t>
            </a:r>
            <a:endParaRPr lang="en-US" dirty="0"/>
          </a:p>
        </p:txBody>
      </p:sp>
      <p:sp>
        <p:nvSpPr>
          <p:cNvPr id="3" name="Content Placeholder 2"/>
          <p:cNvSpPr>
            <a:spLocks noGrp="1"/>
          </p:cNvSpPr>
          <p:nvPr>
            <p:ph idx="1"/>
          </p:nvPr>
        </p:nvSpPr>
        <p:spPr/>
        <p:txBody>
          <a:bodyPr>
            <a:noAutofit/>
          </a:bodyPr>
          <a:lstStyle/>
          <a:p>
            <a:r>
              <a:rPr lang="en-US" sz="4400" dirty="0" smtClean="0"/>
              <a:t>And even though the message God and His messengers had was good news, all of the Jews did not believe</a:t>
            </a:r>
          </a:p>
          <a:p>
            <a:r>
              <a:rPr lang="en-US" sz="4400" dirty="0" smtClean="0"/>
              <a:t>And yet as verse 17 tells us, hearing the message is still the key</a:t>
            </a:r>
            <a:endParaRPr lang="en-US" sz="4400" dirty="0"/>
          </a:p>
        </p:txBody>
      </p:sp>
    </p:spTree>
    <p:extLst>
      <p:ext uri="{BB962C8B-B14F-4D97-AF65-F5344CB8AC3E}">
        <p14:creationId xmlns:p14="http://schemas.microsoft.com/office/powerpoint/2010/main" val="404807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10:17</a:t>
            </a:r>
            <a:endParaRPr lang="en-US" dirty="0"/>
          </a:p>
        </p:txBody>
      </p:sp>
      <p:sp>
        <p:nvSpPr>
          <p:cNvPr id="3" name="Content Placeholder 2"/>
          <p:cNvSpPr>
            <a:spLocks noGrp="1"/>
          </p:cNvSpPr>
          <p:nvPr>
            <p:ph idx="1"/>
          </p:nvPr>
        </p:nvSpPr>
        <p:spPr/>
        <p:txBody>
          <a:bodyPr/>
          <a:lstStyle/>
          <a:p>
            <a:r>
              <a:rPr lang="en-US" b="1" dirty="0" smtClean="0"/>
              <a:t>It is an essential thing to understand that we cannot believe something about God unless we “hear” it.  Now once we “hear” it, we are presented with the opportunity to believe, but it is only by believing it that the Word of God becomes effective for our lives…..and in practical terms changes our thinking…the word written on our hearts</a:t>
            </a:r>
            <a:endParaRPr lang="en-US" b="1" dirty="0"/>
          </a:p>
        </p:txBody>
      </p:sp>
    </p:spTree>
    <p:extLst>
      <p:ext uri="{BB962C8B-B14F-4D97-AF65-F5344CB8AC3E}">
        <p14:creationId xmlns:p14="http://schemas.microsoft.com/office/powerpoint/2010/main" val="2318067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10:17</a:t>
            </a:r>
            <a:endParaRPr lang="en-US" dirty="0"/>
          </a:p>
        </p:txBody>
      </p:sp>
      <p:sp>
        <p:nvSpPr>
          <p:cNvPr id="3" name="Content Placeholder 2"/>
          <p:cNvSpPr>
            <a:spLocks noGrp="1"/>
          </p:cNvSpPr>
          <p:nvPr>
            <p:ph idx="1"/>
          </p:nvPr>
        </p:nvSpPr>
        <p:spPr/>
        <p:txBody>
          <a:bodyPr/>
          <a:lstStyle/>
          <a:p>
            <a:endParaRPr lang="en-US" dirty="0" smtClean="0"/>
          </a:p>
          <a:p>
            <a:r>
              <a:rPr lang="en-US" sz="5400" b="1" dirty="0" smtClean="0"/>
              <a:t>And it is only by consistent exposure that it is really able to sink in</a:t>
            </a:r>
            <a:endParaRPr lang="en-US" sz="5400" b="1" dirty="0"/>
          </a:p>
        </p:txBody>
      </p:sp>
    </p:spTree>
    <p:extLst>
      <p:ext uri="{BB962C8B-B14F-4D97-AF65-F5344CB8AC3E}">
        <p14:creationId xmlns:p14="http://schemas.microsoft.com/office/powerpoint/2010/main" val="742480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Triune Brain</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54691" y="1600200"/>
            <a:ext cx="6034617" cy="4525963"/>
          </a:xfrm>
        </p:spPr>
      </p:pic>
    </p:spTree>
    <p:extLst>
      <p:ext uri="{BB962C8B-B14F-4D97-AF65-F5344CB8AC3E}">
        <p14:creationId xmlns:p14="http://schemas.microsoft.com/office/powerpoint/2010/main" val="3810696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10:18-21</a:t>
            </a:r>
            <a:endParaRPr lang="en-US" dirty="0"/>
          </a:p>
        </p:txBody>
      </p:sp>
      <p:sp>
        <p:nvSpPr>
          <p:cNvPr id="3" name="Content Placeholder 2"/>
          <p:cNvSpPr>
            <a:spLocks noGrp="1"/>
          </p:cNvSpPr>
          <p:nvPr>
            <p:ph idx="1"/>
          </p:nvPr>
        </p:nvSpPr>
        <p:spPr/>
        <p:txBody>
          <a:bodyPr/>
          <a:lstStyle/>
          <a:p>
            <a:r>
              <a:rPr lang="en-US" b="1" dirty="0" smtClean="0"/>
              <a:t>Paul deals with the Results/conclusions of their Rejection</a:t>
            </a:r>
          </a:p>
          <a:p>
            <a:pPr marL="971550" lvl="1" indent="-514350">
              <a:buFont typeface="+mj-lt"/>
              <a:buAutoNum type="arabicPeriod"/>
            </a:pPr>
            <a:r>
              <a:rPr lang="en-US" b="1" dirty="0" smtClean="0"/>
              <a:t>Israel is responsible- Psalm 19:4</a:t>
            </a:r>
          </a:p>
          <a:p>
            <a:pPr marL="971550" lvl="1" indent="-514350">
              <a:buFont typeface="+mj-lt"/>
              <a:buAutoNum type="arabicPeriod"/>
            </a:pPr>
            <a:endParaRPr lang="en-US" b="1" dirty="0"/>
          </a:p>
          <a:p>
            <a:pPr marL="971550" lvl="1" indent="-514350">
              <a:buFont typeface="+mj-lt"/>
              <a:buAutoNum type="arabicPeriod"/>
            </a:pPr>
            <a:r>
              <a:rPr lang="en-US" b="1" dirty="0" smtClean="0"/>
              <a:t>The message went out to the Gentiles- Deuteronomy 32:21 and Isaiah 65:1</a:t>
            </a:r>
          </a:p>
          <a:p>
            <a:pPr marL="971550" lvl="1" indent="-514350">
              <a:buFont typeface="+mj-lt"/>
              <a:buAutoNum type="arabicPeriod"/>
            </a:pPr>
            <a:endParaRPr lang="en-US" b="1" dirty="0"/>
          </a:p>
          <a:p>
            <a:pPr marL="971550" lvl="1" indent="-514350">
              <a:buFont typeface="+mj-lt"/>
              <a:buAutoNum type="arabicPeriod"/>
            </a:pPr>
            <a:r>
              <a:rPr lang="en-US" b="1" dirty="0" smtClean="0"/>
              <a:t>God still pursued and pursues His people-  Isaiah 65:2</a:t>
            </a:r>
          </a:p>
        </p:txBody>
      </p:sp>
    </p:spTree>
    <p:extLst>
      <p:ext uri="{BB962C8B-B14F-4D97-AF65-F5344CB8AC3E}">
        <p14:creationId xmlns:p14="http://schemas.microsoft.com/office/powerpoint/2010/main" val="425603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370</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Romans 10:17-11:10</vt:lpstr>
      <vt:lpstr>Romans 9</vt:lpstr>
      <vt:lpstr>Chapter 10</vt:lpstr>
      <vt:lpstr>Chapter 10</vt:lpstr>
      <vt:lpstr>Chapter 10:17</vt:lpstr>
      <vt:lpstr>Romans 10:17</vt:lpstr>
      <vt:lpstr>Romans 10:17</vt:lpstr>
      <vt:lpstr>The Triune Brain</vt:lpstr>
      <vt:lpstr>Romans 10:18-21</vt:lpstr>
      <vt:lpstr>Romans 11:1-6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 10:17-11:10</dc:title>
  <dc:creator>Atkin Family</dc:creator>
  <cp:lastModifiedBy>Atkin Family</cp:lastModifiedBy>
  <cp:revision>6</cp:revision>
  <dcterms:created xsi:type="dcterms:W3CDTF">2020-04-26T10:15:58Z</dcterms:created>
  <dcterms:modified xsi:type="dcterms:W3CDTF">2020-04-26T11:13:41Z</dcterms:modified>
</cp:coreProperties>
</file>